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5" r:id="rId5"/>
    <p:sldId id="267" r:id="rId6"/>
    <p:sldId id="264" r:id="rId7"/>
    <p:sldId id="263" r:id="rId8"/>
    <p:sldId id="262" r:id="rId9"/>
    <p:sldId id="26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8BAEDC-2B56-4A71-A0DC-D39D038B1952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804EE2-F7C9-4C50-9567-9AD581862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12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8BFECA24-07A2-46C7-A983-4BAF886262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149C42-3409-4503-8606-DD3A532628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Economic Recovery Sparks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419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Agricultural Revolution:</a:t>
            </a:r>
          </a:p>
          <a:p>
            <a:endParaRPr lang="en-US" sz="2800" b="1" u="sng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/>
              <a:t>New Technology</a:t>
            </a:r>
            <a:r>
              <a:rPr lang="en-US" sz="2400" dirty="0"/>
              <a:t>: Iron plows and improved harnesses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u="sng" dirty="0"/>
              <a:t>Rotation of Crops</a:t>
            </a:r>
            <a:r>
              <a:rPr lang="en-US" sz="2400" dirty="0"/>
              <a:t>: Richer soil and more land being used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u="sng" dirty="0"/>
              <a:t>More food production </a:t>
            </a:r>
            <a:r>
              <a:rPr lang="en-US" sz="2400" dirty="0"/>
              <a:t>equals  </a:t>
            </a:r>
            <a:r>
              <a:rPr lang="en-US" sz="2400" b="1" u="sng" dirty="0"/>
              <a:t>population growth </a:t>
            </a:r>
            <a:r>
              <a:rPr lang="en-US" sz="2400" dirty="0"/>
              <a:t>/ tripled  between 1100 and 1300</a:t>
            </a:r>
          </a:p>
        </p:txBody>
      </p:sp>
      <p:pic>
        <p:nvPicPr>
          <p:cNvPr id="34818" name="Picture 2" descr="http://o.quizlet.com/i/B_iMJfXStQ81Zzxvq9yZD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49680"/>
            <a:ext cx="2133600" cy="1706880"/>
          </a:xfrm>
          <a:prstGeom prst="rect">
            <a:avLst/>
          </a:prstGeom>
          <a:noFill/>
        </p:spPr>
      </p:pic>
      <p:pic>
        <p:nvPicPr>
          <p:cNvPr id="34820" name="Picture 4" descr="http://www.historiasiglo20.org/MEC-BC/images/ro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2414785" cy="3295650"/>
          </a:xfrm>
          <a:prstGeom prst="rect">
            <a:avLst/>
          </a:prstGeom>
          <a:noFill/>
        </p:spPr>
      </p:pic>
      <p:pic>
        <p:nvPicPr>
          <p:cNvPr id="34822" name="Picture 6" descr="http://www.machine-history.com/sites/default/files/images/col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514600"/>
            <a:ext cx="1875295" cy="1361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510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The Revival of Trade and Travel:</a:t>
            </a:r>
          </a:p>
          <a:p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1100s feudal warfare declined / people felt safer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Crusaders brought luxury goods back from East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Traders traveled all over Europe to obtain goods for wealthy nobles and farmers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FFFF00"/>
                </a:solidFill>
              </a:rPr>
              <a:t>Trade Routes Expand: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Goods came from Asia, Middle East, Constantinople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Silk, gold, spices, honey, furs, cloth, tin, and lead.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1506" name="Picture 2" descr="http://www.redonionspice.com/assets/images/spices_categ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597726" cy="1600200"/>
          </a:xfrm>
          <a:prstGeom prst="rect">
            <a:avLst/>
          </a:prstGeom>
          <a:noFill/>
        </p:spPr>
      </p:pic>
      <p:pic>
        <p:nvPicPr>
          <p:cNvPr id="21508" name="Picture 4" descr="http://www.florin.ms/sil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4896" y="2209801"/>
            <a:ext cx="2023748" cy="1828800"/>
          </a:xfrm>
          <a:prstGeom prst="rect">
            <a:avLst/>
          </a:prstGeom>
          <a:noFill/>
        </p:spPr>
      </p:pic>
      <p:pic>
        <p:nvPicPr>
          <p:cNvPr id="21510" name="Picture 6" descr="http://3.bp.blogspot.com/-faxFa0xfS6s/TehB7QiLVkI/AAAAAAAACYQ/lysaYr4V8hQ/s400/Silk%252BRoad%252BMedieval%252BCath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879216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The Growth of Towns and Cities: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3886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u="sng" dirty="0"/>
              <a:t>Trade fairs </a:t>
            </a:r>
            <a:r>
              <a:rPr lang="en-US" sz="2400" dirty="0"/>
              <a:t>became settlements which eventually </a:t>
            </a:r>
            <a:r>
              <a:rPr lang="en-US" sz="2400" b="1" u="sng" dirty="0"/>
              <a:t>became  cities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Early cities might have 10,000 people.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By the 1300s some had over 100,000 people.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As manors became overcrowded some lords let peasants buy their freedom and move into towns</a:t>
            </a:r>
            <a:r>
              <a:rPr lang="en-US" sz="2800" dirty="0"/>
              <a:t>.</a:t>
            </a:r>
          </a:p>
        </p:txBody>
      </p:sp>
      <p:pic>
        <p:nvPicPr>
          <p:cNvPr id="20482" name="Picture 2" descr="http://tourismoxford.files.wordpress.com/2012/08/euro_medieval_fair1.jpg%3Fw%3D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3841648" cy="2802144"/>
          </a:xfrm>
          <a:prstGeom prst="rect">
            <a:avLst/>
          </a:prstGeom>
          <a:noFill/>
        </p:spPr>
      </p:pic>
      <p:pic>
        <p:nvPicPr>
          <p:cNvPr id="20484" name="Picture 4" descr="http://www.stolaf.edu/courses/2005sem2/History/310/images/vene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82194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</a:rPr>
              <a:t>A Commercial Revolution</a:t>
            </a:r>
            <a:r>
              <a:rPr lang="en-US" sz="36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 use of money (</a:t>
            </a:r>
            <a:r>
              <a:rPr lang="en-US" sz="2400" b="1" u="sng" dirty="0"/>
              <a:t>capital</a:t>
            </a:r>
            <a:r>
              <a:rPr lang="en-US" sz="2400" dirty="0"/>
              <a:t>) increased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Banking houses opened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Merchants offered credit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394335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Many traders used credit instead of cash (deposit, like a bank) – they did not have to carry gold with them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3314" name="Picture 2" descr="http://images.betterworldbooks.com/159/A-Medieval-Merchant-9781590185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088" y="487680"/>
            <a:ext cx="2496312" cy="3200400"/>
          </a:xfrm>
          <a:prstGeom prst="rect">
            <a:avLst/>
          </a:prstGeom>
          <a:noFill/>
        </p:spPr>
      </p:pic>
      <p:pic>
        <p:nvPicPr>
          <p:cNvPr id="13316" name="Picture 4" descr="http://3.bp.blogspot.com/-KJ8lsPzFb1k/Tu9MRjKuQLI/AAAAAAAAAus/gZcPUyD3wuE/s1600/The%2Busurers%2BMarinus%2Bvan%2BReymerswa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" y="3429000"/>
            <a:ext cx="2537973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</a:rPr>
              <a:t>A Commercial Revolution</a:t>
            </a:r>
            <a:r>
              <a:rPr lang="en-US" sz="36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609600"/>
            <a:ext cx="281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Christian church forbade lending of money with interest (called usury) –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Jews became money lenders </a:t>
            </a:r>
            <a:r>
              <a:rPr lang="en-US" sz="2400" dirty="0"/>
              <a:t>– 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Their success caused resentment and prejudice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7" name="Picture 4" descr="http://www.salvatorefiorillo.it/The_jewish_money_lender(Charpentier).jpg">
            <a:extLst>
              <a:ext uri="{FF2B5EF4-FFF2-40B4-BE49-F238E27FC236}">
                <a16:creationId xmlns:a16="http://schemas.microsoft.com/office/drawing/2014/main" id="{1A2D8332-8A13-4B92-A86E-688B1EA1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91211"/>
            <a:ext cx="2667000" cy="3342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66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Society Begins to Change: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New business and the use of money undermined feudalism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Feudal lords needed money to buy goods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Peasants began selling produce and paid cash rent to their lord rather than in labor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By 1300 most peasants were tenant farmers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4338" name="Picture 2" descr="http://image.shutterstock.com/display_pic_with_logo/132268/132268,1316705024,1/stock-photo-farmers-market-with-fresh-seasonal-fruit-and-vegetables-in-an-old-town-square-by-a-medieval-market-85148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304800"/>
            <a:ext cx="3338763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The Rise of the Middle Class: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By 1000  A.D. merchants, traders and artisans formed a new social class  called the </a:t>
            </a:r>
            <a:r>
              <a:rPr lang="en-US" sz="2400" b="1" u="sng" dirty="0"/>
              <a:t>Middle Class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Middle Class gained economic and political power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They formed associations called </a:t>
            </a:r>
            <a:r>
              <a:rPr lang="en-US" sz="2400" b="1" u="sng" dirty="0"/>
              <a:t>guilds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Guilds represented merchants in one occupation  - weaver, bankers, goldsmiths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They made rules to protect quality of goods: hours of labor, set prices, offered services to help members</a:t>
            </a:r>
          </a:p>
        </p:txBody>
      </p:sp>
      <p:pic>
        <p:nvPicPr>
          <p:cNvPr id="15362" name="Picture 2" descr="http://4.bp.blogspot.com/-Arny59N9MOs/UDaI_M1xk6I/AAAAAAAAAT8/nQPDbunF7ms/s1600/merch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1773621" cy="1828801"/>
          </a:xfrm>
          <a:prstGeom prst="rect">
            <a:avLst/>
          </a:prstGeom>
          <a:noFill/>
        </p:spPr>
      </p:pic>
      <p:pic>
        <p:nvPicPr>
          <p:cNvPr id="15364" name="Picture 4" descr="http://www.cs.washington.edu/homes/weld/photos/morocco/weav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362200"/>
            <a:ext cx="2190750" cy="1733823"/>
          </a:xfrm>
          <a:prstGeom prst="rect">
            <a:avLst/>
          </a:prstGeom>
          <a:noFill/>
        </p:spPr>
      </p:pic>
      <p:pic>
        <p:nvPicPr>
          <p:cNvPr id="15366" name="Picture 6" descr="http://drupal.org/files/images/guilds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419600"/>
            <a:ext cx="15868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Medieval City Life: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5638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Medieval towns were surrounded by high city walls</a:t>
            </a:r>
          </a:p>
          <a:p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Most cities were overcrowded</a:t>
            </a:r>
          </a:p>
          <a:p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Fire was a constant threat</a:t>
            </a:r>
          </a:p>
          <a:p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Larger cities had tall cathedrals</a:t>
            </a:r>
          </a:p>
          <a:p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People of similar backgrounds and or guilds  lived in the same areas</a:t>
            </a:r>
          </a:p>
          <a:p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No garbage collection or sewers</a:t>
            </a:r>
          </a:p>
          <a:p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Towns were filthy, smelly, noisy and crowded</a:t>
            </a:r>
          </a:p>
          <a:p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Disease was common</a:t>
            </a:r>
          </a:p>
        </p:txBody>
      </p:sp>
      <p:pic>
        <p:nvPicPr>
          <p:cNvPr id="16386" name="Picture 2" descr="http://i54.tinypic.com/x4hdv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333750" cy="2124076"/>
          </a:xfrm>
          <a:prstGeom prst="rect">
            <a:avLst/>
          </a:prstGeom>
          <a:noFill/>
        </p:spPr>
      </p:pic>
      <p:pic>
        <p:nvPicPr>
          <p:cNvPr id="16388" name="Picture 4" descr="http://i.telegraph.co.uk/multimedia/archive/01862/ratsswarm_186236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434167" cy="1524000"/>
          </a:xfrm>
          <a:prstGeom prst="rect">
            <a:avLst/>
          </a:prstGeom>
          <a:noFill/>
        </p:spPr>
      </p:pic>
      <p:pic>
        <p:nvPicPr>
          <p:cNvPr id="16390" name="Picture 6" descr="http://brickfields.org.uk/pix/htt_photos/medieval_stre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10000"/>
            <a:ext cx="2114550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xamples of what to put on a coat of a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"/>
            <a:ext cx="3016757" cy="404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xamples of what to put on a coat of ar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944368" cy="404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edieval coat of a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27" y="3276600"/>
            <a:ext cx="2888743" cy="333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arrington coat of arms ire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96733"/>
            <a:ext cx="1504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avanaugh coat of arms ire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47" y="4558019"/>
            <a:ext cx="1476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81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4489</TotalTime>
  <Words>393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39</cp:revision>
  <cp:lastPrinted>2018-11-13T19:41:32Z</cp:lastPrinted>
  <dcterms:created xsi:type="dcterms:W3CDTF">2012-09-12T17:17:05Z</dcterms:created>
  <dcterms:modified xsi:type="dcterms:W3CDTF">2018-11-13T19:42:20Z</dcterms:modified>
</cp:coreProperties>
</file>